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4" r:id="rId7"/>
    <p:sldId id="265" r:id="rId8"/>
    <p:sldId id="266" r:id="rId9"/>
    <p:sldId id="267" r:id="rId10"/>
    <p:sldId id="268" r:id="rId11"/>
    <p:sldId id="269" r:id="rId12"/>
    <p:sldId id="270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48"/>
    <p:restoredTop sz="94648"/>
  </p:normalViewPr>
  <p:slideViewPr>
    <p:cSldViewPr snapToGrid="0" snapToObjects="1">
      <p:cViewPr varScale="1">
        <p:scale>
          <a:sx n="75" d="100"/>
          <a:sy n="75" d="100"/>
        </p:scale>
        <p:origin x="160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9C26C5-1CE3-F04A-AB13-75052265C4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60B5D48-4678-FF48-AFCE-9295F1DC92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DE7CCA-3C57-1040-8228-A67921B1B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7EFA-1811-AB43-9239-7AF4E114735B}" type="datetimeFigureOut">
              <a:rPr lang="ru-RU" smtClean="0"/>
              <a:t>10.12.2020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0D675B-F52F-C445-8390-465B8557A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6E1501-9338-7141-9892-C876A1AE1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90E5D-9071-6943-A893-0DAF92D6C4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6174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5B9CD9-766D-8D46-BC8C-B11B5F97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6118675-88FC-574F-8E8C-8FC519D1B2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2C8046-7FC7-DE44-9365-1626208FC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7EFA-1811-AB43-9239-7AF4E114735B}" type="datetimeFigureOut">
              <a:rPr lang="ru-RU" smtClean="0"/>
              <a:t>10.12.2020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F8FC9F-7C32-5548-AECE-8C42EFD04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B9AB1DE-BA01-BC44-8C07-098888FFF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90E5D-9071-6943-A893-0DAF92D6C4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5826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41D293C-A4D6-7B42-96FC-427B0E2DB0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C64FD80-4D06-4240-92B8-F0CE65007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8E5AD40-5D2A-7D46-B020-C2089D03A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7EFA-1811-AB43-9239-7AF4E114735B}" type="datetimeFigureOut">
              <a:rPr lang="ru-RU" smtClean="0"/>
              <a:t>10.12.2020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1C153-9B8C-AC48-8052-523F8ABBB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6F3B7C-E053-474D-B33E-0E48AFF2B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90E5D-9071-6943-A893-0DAF92D6C4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8079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A6025-B523-8742-9325-97C34CD52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F5BEC6-3C12-8E49-A311-4A498B869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79FC4A-0D45-E541-AF4E-17B3ABAD9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7EFA-1811-AB43-9239-7AF4E114735B}" type="datetimeFigureOut">
              <a:rPr lang="ru-RU" smtClean="0"/>
              <a:t>10.12.2020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7EF892-C684-3347-9BBD-1E25A200D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705899-7927-D24E-BB20-992881B40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90E5D-9071-6943-A893-0DAF92D6C4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5913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8DC721-A57F-8749-8146-7E5FCF57B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39A81F9-5FBD-5740-9505-1B6F157BD0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888A1C-8E20-9D4E-B9FD-9DF6EA22E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7EFA-1811-AB43-9239-7AF4E114735B}" type="datetimeFigureOut">
              <a:rPr lang="ru-RU" smtClean="0"/>
              <a:t>10.12.2020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DFF4D48-F1C7-9B40-B1FD-1ABCD0532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486EDA-F67A-114D-A0FB-4B62315A0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90E5D-9071-6943-A893-0DAF92D6C4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6027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21FFCE-3F86-724D-BF62-0A2C2EBBF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EB0C3E-B562-E44D-93C9-15FB81A127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AAC98C4-4545-2C43-93A9-2594CEE28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004B881-23AB-F445-811A-09733A755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7EFA-1811-AB43-9239-7AF4E114735B}" type="datetimeFigureOut">
              <a:rPr lang="ru-RU" smtClean="0"/>
              <a:t>10.12.2020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208945C-32F6-C740-89C8-8B8177344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00289D5-5EA0-B142-8C58-F4D26F6A7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90E5D-9071-6943-A893-0DAF92D6C4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6601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011007-FB8F-674A-A8F6-7D75F0AE7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84AC3A8-0F68-1F42-BD6A-C77BFA001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BB8CCAC-F0EA-834C-8F00-B3621F5345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652B3B0-2A27-E04A-9AC1-6037709E80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21C535C-4D7D-C745-977F-B8DD8C99E0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284F7B3-13C1-3649-9CA8-5FB044298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7EFA-1811-AB43-9239-7AF4E114735B}" type="datetimeFigureOut">
              <a:rPr lang="ru-RU" smtClean="0"/>
              <a:t>10.12.2020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B72A09D-4FA5-BA46-82FC-4A49C9CC5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32D471E-85B9-6545-9F38-180262409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90E5D-9071-6943-A893-0DAF92D6C4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7585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D77E47-E57F-1646-B668-43BF8DCDA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114A9A8-AD79-654B-B79D-75E449A35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7EFA-1811-AB43-9239-7AF4E114735B}" type="datetimeFigureOut">
              <a:rPr lang="ru-RU" smtClean="0"/>
              <a:t>10.12.2020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5A3ED0E-4176-D04C-AF11-C07BF7747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210FF0C-EF08-AE46-A7F2-66AC3F11F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90E5D-9071-6943-A893-0DAF92D6C4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6695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6FC15CC-255E-E149-AA10-C0AAB5B52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7EFA-1811-AB43-9239-7AF4E114735B}" type="datetimeFigureOut">
              <a:rPr lang="ru-RU" smtClean="0"/>
              <a:t>10.12.2020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9913BB9-71BC-C145-8DDC-D951F814B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CA4CD10-AA06-864A-9551-39E894F81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90E5D-9071-6943-A893-0DAF92D6C4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6652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6CB31A-AC6A-934A-8CD3-2F5ED512E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3F2452-F7DF-0747-B3B4-303647A2B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7D9AD88-60CC-2B44-8D4D-84F067A1B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A57F800-8F5A-974E-8262-1EBAE2D5F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7EFA-1811-AB43-9239-7AF4E114735B}" type="datetimeFigureOut">
              <a:rPr lang="ru-RU" smtClean="0"/>
              <a:t>10.12.2020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6325980-7D37-F04C-B2D8-096B8BDD4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6B505BA-F0CB-2746-86A5-E8932CF35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90E5D-9071-6943-A893-0DAF92D6C4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7841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C93482-030B-824E-BAC7-C90EE0697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51ED4B7-F91B-F84B-B176-B74357DBEE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983BEBD-4075-7C48-9B88-637D23AB9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292F157-76DD-0944-A43F-C9B214B6F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7EFA-1811-AB43-9239-7AF4E114735B}" type="datetimeFigureOut">
              <a:rPr lang="ru-RU" smtClean="0"/>
              <a:t>10.12.2020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3DCF880-17CC-AF42-A444-2058C34F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15F2AF0-E226-2743-A2E3-A357BA52E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90E5D-9071-6943-A893-0DAF92D6C4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965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90BF95-366B-0945-8D62-1689FF687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6869F5F-6622-BC42-93B1-36B52CE77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6C8E60C-0D2D-B041-95B7-6B9A870E72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87EFA-1811-AB43-9239-7AF4E114735B}" type="datetimeFigureOut">
              <a:rPr lang="ru-RU" smtClean="0"/>
              <a:t>10.12.2020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36451AC-7714-244D-ACAD-868B548786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51CCA9-4134-C044-BB11-5DC831A2D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90E5D-9071-6943-A893-0DAF92D6C4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8092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D38D5B-99AC-314F-A6BD-494D3DA28B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6700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Модели инновационного развития предприятия, региона, страны</a:t>
            </a:r>
            <a:r>
              <a:rPr lang="ru-RU" dirty="0"/>
              <a:t> </a:t>
            </a:r>
            <a:r>
              <a:rPr lang="ru-RU" b="1" dirty="0"/>
              <a:t>.</a:t>
            </a:r>
            <a:endParaRPr lang="ru-RU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EEEC5516-6186-314D-929B-8A54AF45A8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187836"/>
              </p:ext>
            </p:extLst>
          </p:nvPr>
        </p:nvGraphicFramePr>
        <p:xfrm>
          <a:off x="6674980" y="4579446"/>
          <a:ext cx="5517020" cy="74975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758510">
                  <a:extLst>
                    <a:ext uri="{9D8B030D-6E8A-4147-A177-3AD203B41FA5}">
                      <a16:colId xmlns:a16="http://schemas.microsoft.com/office/drawing/2014/main" val="91365084"/>
                    </a:ext>
                  </a:extLst>
                </a:gridCol>
                <a:gridCol w="2758510">
                  <a:extLst>
                    <a:ext uri="{9D8B030D-6E8A-4147-A177-3AD203B41FA5}">
                      <a16:colId xmlns:a16="http://schemas.microsoft.com/office/drawing/2014/main" val="34323071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Студент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Уласик</a:t>
                      </a:r>
                      <a:r>
                        <a:rPr lang="ru-RU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Е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6776186"/>
                  </a:ext>
                </a:extLst>
              </a:tr>
              <a:tr h="378912"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Преподаватель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endParaRPr lang="ru-RU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Герцик</a:t>
                      </a:r>
                      <a:r>
                        <a:rPr lang="ru-RU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Ю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ru-RU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2092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1399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866C55-11A4-9444-9693-D74C6A400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Альтернативная модель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B823716-4626-0F4D-8BDA-50BB7E2964F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6921" y="3768986"/>
            <a:ext cx="3481449" cy="261108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151003-2C3E-5746-BE2B-4F4E4EAF787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9067" y="5562600"/>
            <a:ext cx="2302933" cy="1295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B8F2CD2-8D69-754A-BF69-031B2C08DD7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8370" y="928915"/>
            <a:ext cx="4000136" cy="25000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2C7C3A-F0CE-F742-AB4E-41E4F626BDF0}"/>
              </a:ext>
            </a:extLst>
          </p:cNvPr>
          <p:cNvSpPr txBox="1"/>
          <p:nvPr/>
        </p:nvSpPr>
        <p:spPr>
          <a:xfrm>
            <a:off x="838200" y="1535948"/>
            <a:ext cx="266130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Примеры стран</a:t>
            </a:r>
            <a:r>
              <a:rPr lang="en-US" sz="28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Португалия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Чили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Турция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77052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ACE2C4-98AA-0342-BCB9-8EC670771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Заключение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EF93713-3C7A-924B-A355-E335B7D5F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8533"/>
            <a:ext cx="10515600" cy="478843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Таким образом, этапами формирования модели инновационного развития предприятия являются:</a:t>
            </a:r>
          </a:p>
          <a:p>
            <a:pPr lvl="0"/>
            <a:r>
              <a:rPr lang="ru-RU" dirty="0"/>
              <a:t>Понимание того, что предприятие это сложная, динамическая саморазвивающаяся система, которая неотделима от внешней среды. </a:t>
            </a:r>
          </a:p>
          <a:p>
            <a:pPr lvl="0"/>
            <a:r>
              <a:rPr lang="ru-RU" dirty="0"/>
              <a:t>Выявление особенностей взаимодействия предприятия с внешней средой и оценка внутреннего состояние предприятия.</a:t>
            </a:r>
          </a:p>
          <a:p>
            <a:pPr lvl="0"/>
            <a:r>
              <a:rPr lang="ru-RU" dirty="0"/>
              <a:t>Переход от стратегического анализа к непосредственной разработке модели путем формирования общих стратегических целей организации и основных направлений инновационного развития.</a:t>
            </a:r>
          </a:p>
          <a:p>
            <a:pPr lvl="0"/>
            <a:r>
              <a:rPr lang="ru-RU" dirty="0"/>
              <a:t>Отбор инновационных проектов и формирование максимально эффективного портфеля инновационных проектов, который обеспечил бы максимальный прирост стоимости в рамках имеющихся ресурсных ограничений и позволил добиться синергетического эффекта. </a:t>
            </a:r>
          </a:p>
          <a:p>
            <a:pPr lvl="0"/>
            <a:r>
              <a:rPr lang="ru-RU" dirty="0"/>
              <a:t>Окончательная оценка эффективности всей стратегии инновационного развития реализованной на предприятии.</a:t>
            </a:r>
          </a:p>
          <a:p>
            <a:pPr lvl="0"/>
            <a:r>
              <a:rPr lang="ru-RU" dirty="0"/>
              <a:t>Формирование новой модели инновационного развития с учетом нового состояния системы, а также предыдущего опыта.</a:t>
            </a:r>
          </a:p>
        </p:txBody>
      </p:sp>
    </p:spTree>
    <p:extLst>
      <p:ext uri="{BB962C8B-B14F-4D97-AF65-F5344CB8AC3E}">
        <p14:creationId xmlns:p14="http://schemas.microsoft.com/office/powerpoint/2010/main" val="134848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60545E-B891-0A47-B0CA-A50EA0433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58A923-0898-B043-A00B-02B77013C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98200" cy="466725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u-RU" sz="3200" dirty="0"/>
              <a:t>В регионах меняющийся характер движущих сил глобализации в настоящее время означает деятельность, которая предполагает использование структуры, основанной на перечисленных ниже элементах:</a:t>
            </a:r>
          </a:p>
          <a:p>
            <a:pPr lvl="0"/>
            <a:r>
              <a:rPr lang="ru-RU" sz="3200" dirty="0"/>
              <a:t>высококвалифицированный человеческий капитал. Основная задача заключается в обеспечении привлекательных условий для профессиональной деятельности и жизни специалистов, с тем чтобы предотвратить текучесть инновационных кадров;</a:t>
            </a:r>
          </a:p>
          <a:p>
            <a:pPr lvl="0"/>
            <a:r>
              <a:rPr lang="ru-RU" sz="3200" dirty="0"/>
              <a:t>«инфраструктура вместо инфраструктуры». Этот тезис означает структуру, обеспечивающую содействие учебному процессу и обмену знаниями в виде развития бизнес-инкубаторов, а также бизнес-среды учреждения и т.д.;</a:t>
            </a:r>
          </a:p>
          <a:p>
            <a:pPr lvl="0"/>
            <a:r>
              <a:rPr lang="ru-RU" sz="3200" dirty="0"/>
              <a:t>способность учиться на успехах и неудачах, воспользовавшись изменениями в области, например такими как снижение темпов роста промышленности, впоследствии трансформировать их в «творческое разрушение», которое позволяет ввести в регионе новую экономическую парадигму;</a:t>
            </a:r>
          </a:p>
          <a:p>
            <a:pPr lvl="0"/>
            <a:r>
              <a:rPr lang="ru-RU" sz="3200" dirty="0"/>
              <a:t>партнерство и диалог между региональными субъектами и, как следствие, выработка общего пути развития региона и создание социального капитала;</a:t>
            </a:r>
          </a:p>
          <a:p>
            <a:pPr lvl="0"/>
            <a:r>
              <a:rPr lang="ru-RU" sz="3200" dirty="0"/>
              <a:t>открытость внешней среды и привлечение в регион иностранных инвестиций.</a:t>
            </a:r>
          </a:p>
          <a:p>
            <a:pPr marL="0" indent="0">
              <a:buNone/>
            </a:pPr>
            <a:r>
              <a:rPr lang="ru-RU" sz="3200" dirty="0"/>
              <a:t>Был проведён анализ моделей иностранных инновационных моделей.</a:t>
            </a:r>
          </a:p>
          <a:p>
            <a:pPr marL="0" lv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7030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47DB3A-138A-FA44-96F5-C3710293A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Инновационное развитие предприятия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46307D-15E6-7E4B-A370-E5F99DA77FC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2880" y="1690688"/>
            <a:ext cx="6107447" cy="40762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66B737-5756-C740-8DCF-1F9AB9A530FD}"/>
              </a:ext>
            </a:extLst>
          </p:cNvPr>
          <p:cNvSpPr txBox="1"/>
          <p:nvPr/>
        </p:nvSpPr>
        <p:spPr>
          <a:xfrm>
            <a:off x="838200" y="1690688"/>
            <a:ext cx="486591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Результатами разработки стратегии являются: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2800" dirty="0"/>
              <a:t>сформулированные объединяющие ценности, их идентификация; 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2800" dirty="0"/>
              <a:t>сформулированное видение компании в будущем;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2800" dirty="0"/>
              <a:t>профиль корпоративной культуры.</a:t>
            </a:r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06788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B72890-8198-E44D-9953-6C47A866C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4748"/>
          </a:xfrm>
        </p:spPr>
        <p:txBody>
          <a:bodyPr>
            <a:normAutofit/>
          </a:bodyPr>
          <a:lstStyle/>
          <a:p>
            <a:r>
              <a:rPr lang="ru-RU" sz="2800" b="1" dirty="0"/>
              <a:t>Система формирования модели инновационного развития</a:t>
            </a:r>
            <a:endParaRPr lang="ru-RU" sz="28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54118E-F139-AF48-BD60-3D603B08F62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7731" y="1059874"/>
            <a:ext cx="67437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660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3AD340-79F5-4E46-8220-4F357804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45091" cy="819439"/>
          </a:xfrm>
        </p:spPr>
        <p:txBody>
          <a:bodyPr>
            <a:normAutofit/>
          </a:bodyPr>
          <a:lstStyle/>
          <a:p>
            <a:r>
              <a:rPr lang="ru-RU" sz="2800" b="1" dirty="0"/>
              <a:t>Объективные предпосылки необходимости инновационного развития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DAE149-46D6-FB43-A2D1-0B4628E26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150509"/>
            <a:ext cx="10363201" cy="534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551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78EE18-6B99-9B49-BAFF-E77E56706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72729"/>
          </a:xfrm>
        </p:spPr>
        <p:txBody>
          <a:bodyPr>
            <a:noAutofit/>
          </a:bodyPr>
          <a:lstStyle/>
          <a:p>
            <a:r>
              <a:rPr lang="ru-RU" sz="4800" b="1" dirty="0"/>
              <a:t>Инновационное развитие регионов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F4FB46-4C79-B249-9681-46D55FF0ABA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7067" y="2468386"/>
            <a:ext cx="6036733" cy="40244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979D88-C0F7-6740-880F-D6A612F6C3C1}"/>
              </a:ext>
            </a:extLst>
          </p:cNvPr>
          <p:cNvSpPr txBox="1"/>
          <p:nvPr/>
        </p:nvSpPr>
        <p:spPr>
          <a:xfrm>
            <a:off x="838200" y="1537854"/>
            <a:ext cx="105155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Описание инновационного процесса подразумевает разделение моделей, </a:t>
            </a:r>
          </a:p>
          <a:p>
            <a:r>
              <a:rPr lang="ru-RU" sz="2400" dirty="0"/>
              <a:t>демонстрирующих этот процесс, на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линейные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интерактивные</a:t>
            </a:r>
          </a:p>
        </p:txBody>
      </p:sp>
    </p:spTree>
    <p:extLst>
      <p:ext uri="{BB962C8B-B14F-4D97-AF65-F5344CB8AC3E}">
        <p14:creationId xmlns:p14="http://schemas.microsoft.com/office/powerpoint/2010/main" val="474138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702CCE-C62D-044B-A4EA-BB51577C6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Инновационное развитие регионов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63B503-8273-8749-9E5B-EC9158522CF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3630554"/>
            <a:ext cx="4016829" cy="27206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F32EAE-9ACF-384C-B6FC-127F07C63A6E}"/>
              </a:ext>
            </a:extLst>
          </p:cNvPr>
          <p:cNvSpPr txBox="1"/>
          <p:nvPr/>
        </p:nvSpPr>
        <p:spPr>
          <a:xfrm>
            <a:off x="838200" y="1397675"/>
            <a:ext cx="105156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На основании проанализированных моделей инновационного процесса можно сделать вывод, что основными силами, позволяющими регионам повышать их инновационный потенциал, являются: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000" dirty="0"/>
              <a:t>инновационное взаимодействие в результате деятельности сетевых и региональных </a:t>
            </a:r>
            <a:r>
              <a:rPr lang="ru-RU" sz="2000" dirty="0" err="1"/>
              <a:t>акторов</a:t>
            </a:r>
            <a:r>
              <a:rPr lang="ru-RU" sz="2000" dirty="0"/>
              <a:t>, а также между региональными и внешними субъектами;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000" dirty="0"/>
              <a:t>наука, развиваемая государственными и частными организациями, сотрудничающими друг с другом и регулирующими социально-экономическую жизнь в регионе;</a:t>
            </a:r>
          </a:p>
          <a:p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66A5201-A79B-5546-9994-5FD6F654B187}"/>
              </a:ext>
            </a:extLst>
          </p:cNvPr>
          <p:cNvSpPr/>
          <p:nvPr/>
        </p:nvSpPr>
        <p:spPr>
          <a:xfrm>
            <a:off x="5257800" y="3630554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000" dirty="0"/>
              <a:t>мониторинг внешней среды, извлечение из него опыта, знаний и других инновационных навыков;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000" dirty="0"/>
              <a:t>обмен собственными знаниями, идеями и опытом с другими компаниями, регионами и т.д.</a:t>
            </a:r>
          </a:p>
        </p:txBody>
      </p:sp>
    </p:spTree>
    <p:extLst>
      <p:ext uri="{BB962C8B-B14F-4D97-AF65-F5344CB8AC3E}">
        <p14:creationId xmlns:p14="http://schemas.microsoft.com/office/powerpoint/2010/main" val="237950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7E77BA-40BF-0744-80AE-4DFF328C4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Инновационные модели развития стран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14EC75-49EF-8B4B-81E9-908255E1DB39}"/>
              </a:ext>
            </a:extLst>
          </p:cNvPr>
          <p:cNvSpPr txBox="1"/>
          <p:nvPr/>
        </p:nvSpPr>
        <p:spPr>
          <a:xfrm>
            <a:off x="838200" y="1690688"/>
            <a:ext cx="546386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Можно выделить три модели</a:t>
            </a:r>
            <a:r>
              <a:rPr lang="en-US" sz="32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Евроатлантическая</a:t>
            </a:r>
            <a:r>
              <a:rPr lang="en-US" sz="3200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Восточноазиатская</a:t>
            </a:r>
            <a:r>
              <a:rPr lang="en-US" sz="3200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Альтернативная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2AEECB-2CD7-1F42-B149-914F46A1B38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0509" y="2145765"/>
            <a:ext cx="4428836" cy="409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66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456687-E6F8-E146-9C52-5B4625383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Евроатлантическая модель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EE44E0-8F5A-804A-AE43-2BEB10BD044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734" y="1426579"/>
            <a:ext cx="7245066" cy="50662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69115C-B756-A94A-A29F-D49B26BE71AB}"/>
              </a:ext>
            </a:extLst>
          </p:cNvPr>
          <p:cNvSpPr txBox="1"/>
          <p:nvPr/>
        </p:nvSpPr>
        <p:spPr>
          <a:xfrm>
            <a:off x="566057" y="1414125"/>
            <a:ext cx="300935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Примеры стран</a:t>
            </a:r>
            <a:r>
              <a:rPr lang="en-US" sz="28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США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Франция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Германия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Великобритания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Италия</a:t>
            </a:r>
          </a:p>
        </p:txBody>
      </p:sp>
    </p:spTree>
    <p:extLst>
      <p:ext uri="{BB962C8B-B14F-4D97-AF65-F5344CB8AC3E}">
        <p14:creationId xmlns:p14="http://schemas.microsoft.com/office/powerpoint/2010/main" val="4159249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9D9B6B-9F3B-914F-A1E3-E537673E1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Восточноазиатская модель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BE8BF3-49E0-3741-8751-2F392B05C30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3403745"/>
            <a:ext cx="4596920" cy="30891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A192F9-C986-1646-945F-25E524CBFC9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302618"/>
            <a:ext cx="5428673" cy="41902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9A0FEF-DAC3-8544-A402-B128E44A7525}"/>
              </a:ext>
            </a:extLst>
          </p:cNvPr>
          <p:cNvSpPr txBox="1"/>
          <p:nvPr/>
        </p:nvSpPr>
        <p:spPr>
          <a:xfrm>
            <a:off x="838200" y="1690688"/>
            <a:ext cx="266130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Примеры стран</a:t>
            </a:r>
            <a:r>
              <a:rPr lang="en-US" sz="28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Южная Корея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Япония</a:t>
            </a:r>
          </a:p>
        </p:txBody>
      </p:sp>
    </p:spTree>
    <p:extLst>
      <p:ext uri="{BB962C8B-B14F-4D97-AF65-F5344CB8AC3E}">
        <p14:creationId xmlns:p14="http://schemas.microsoft.com/office/powerpoint/2010/main" val="421294947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486</Words>
  <Application>Microsoft Macintosh PowerPoint</Application>
  <PresentationFormat>Широкоэкранный</PresentationFormat>
  <Paragraphs>60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Тема Office</vt:lpstr>
      <vt:lpstr>Модели инновационного развития предприятия, региона, страны .</vt:lpstr>
      <vt:lpstr>Инновационное развитие предприятия</vt:lpstr>
      <vt:lpstr>Система формирования модели инновационного развития</vt:lpstr>
      <vt:lpstr>Объективные предпосылки необходимости инновационного развития</vt:lpstr>
      <vt:lpstr>Инновационное развитие регионов</vt:lpstr>
      <vt:lpstr>Инновационное развитие регионов</vt:lpstr>
      <vt:lpstr>Инновационные модели развития стран</vt:lpstr>
      <vt:lpstr>Евроатлантическая модель</vt:lpstr>
      <vt:lpstr>Восточноазиатская модель</vt:lpstr>
      <vt:lpstr>Альтернативная модель</vt:lpstr>
      <vt:lpstr>Заключение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Специализация и кооперация в производстве, влияние на показатели использования основных средств.” </dc:title>
  <dc:creator>Microsoft Office User</dc:creator>
  <cp:lastModifiedBy>Microsoft Office User</cp:lastModifiedBy>
  <cp:revision>13</cp:revision>
  <dcterms:created xsi:type="dcterms:W3CDTF">2020-10-10T16:17:37Z</dcterms:created>
  <dcterms:modified xsi:type="dcterms:W3CDTF">2020-12-10T20:26:51Z</dcterms:modified>
</cp:coreProperties>
</file>